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ompt Medium"/>
      <p:regular r:id="rId17"/>
    </p:embeddedFont>
    <p:embeddedFont>
      <p:font typeface="Prompt Medium"/>
      <p:regular r:id="rId18"/>
    </p:embeddedFont>
    <p:embeddedFont>
      <p:font typeface="Prompt Medium"/>
      <p:regular r:id="rId19"/>
    </p:embeddedFont>
    <p:embeddedFont>
      <p:font typeface="Prompt Medium"/>
      <p:regular r:id="rId20"/>
    </p:embeddedFont>
    <p:embeddedFont>
      <p:font typeface="Mukta Light"/>
      <p:regular r:id="rId21"/>
    </p:embeddedFont>
    <p:embeddedFont>
      <p:font typeface="Mukta Light"/>
      <p:regular r:id="rId22"/>
    </p:embeddedFont>
    <p:embeddedFont>
      <p:font typeface="Mukta Light"/>
      <p:regular r:id="rId23"/>
    </p:embeddedFont>
    <p:embeddedFont>
      <p:font typeface="Mukta Ligh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00223" y="2715816"/>
            <a:ext cx="4973955" cy="2797850"/>
          </a:xfrm>
          <a:prstGeom prst="rect">
            <a:avLst/>
          </a:prstGeom>
        </p:spPr>
      </p:pic>
      <p:sp>
        <p:nvSpPr>
          <p:cNvPr id="4" name="Text 0"/>
          <p:cNvSpPr/>
          <p:nvPr/>
        </p:nvSpPr>
        <p:spPr>
          <a:xfrm>
            <a:off x="717590" y="652105"/>
            <a:ext cx="7708821" cy="4716304"/>
          </a:xfrm>
          <a:prstGeom prst="rect">
            <a:avLst/>
          </a:prstGeom>
          <a:noFill/>
          <a:ln/>
        </p:spPr>
        <p:txBody>
          <a:bodyPr wrap="square" lIns="0" tIns="0" rIns="0" bIns="0" rtlCol="0" anchor="t"/>
          <a:lstStyle/>
          <a:p>
            <a:pPr indent="0" marL="0">
              <a:lnSpc>
                <a:spcPts val="6150"/>
              </a:lnSpc>
              <a:buNone/>
            </a:pPr>
            <a:r>
              <a:rPr lang="en-US" sz="4950" dirty="0">
                <a:solidFill>
                  <a:srgbClr val="C6BFEE"/>
                </a:solidFill>
                <a:latin typeface="Prompt Medium" pitchFamily="34" charset="0"/>
                <a:ea typeface="Prompt Medium" pitchFamily="34" charset="-122"/>
                <a:cs typeface="Prompt Medium" pitchFamily="34" charset="-120"/>
              </a:rPr>
              <a:t>Introduction to Remote Sensing, Electromagnetic Radiation, and its Application in Disaster Management</a:t>
            </a:r>
            <a:endParaRPr lang="en-US" sz="4950" dirty="0"/>
          </a:p>
        </p:txBody>
      </p:sp>
      <p:sp>
        <p:nvSpPr>
          <p:cNvPr id="5" name="Text 1"/>
          <p:cNvSpPr/>
          <p:nvPr/>
        </p:nvSpPr>
        <p:spPr>
          <a:xfrm>
            <a:off x="717590" y="5675948"/>
            <a:ext cx="7708821" cy="1312069"/>
          </a:xfrm>
          <a:prstGeom prst="rect">
            <a:avLst/>
          </a:prstGeom>
          <a:noFill/>
          <a:ln/>
        </p:spPr>
        <p:txBody>
          <a:bodyPr wrap="square" lIns="0" tIns="0" rIns="0" bIns="0" rtlCol="0" anchor="t"/>
          <a:lstStyle/>
          <a:p>
            <a:pPr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Welcome to the presentation! Today we'll explore the exciting world of remote sensing, delving into how it utilizes electromagnetic radiation to gather vital information about our planet. We'll focus on its crucial role in disaster management, understanding how it helps us respond effectively to crises.</a:t>
            </a:r>
            <a:endParaRPr lang="en-US" sz="1600" dirty="0"/>
          </a:p>
        </p:txBody>
      </p:sp>
      <p:sp>
        <p:nvSpPr>
          <p:cNvPr id="6" name="Shape 2"/>
          <p:cNvSpPr/>
          <p:nvPr/>
        </p:nvSpPr>
        <p:spPr>
          <a:xfrm>
            <a:off x="717590" y="7233999"/>
            <a:ext cx="328017" cy="328017"/>
          </a:xfrm>
          <a:prstGeom prst="roundRect">
            <a:avLst>
              <a:gd name="adj" fmla="val 27873816"/>
            </a:avLst>
          </a:prstGeom>
          <a:noFill/>
          <a:ln w="7620">
            <a:solidFill>
              <a:srgbClr val="FFFFFF"/>
            </a:solidFill>
            <a:prstDash val="solid"/>
          </a:ln>
        </p:spPr>
      </p:sp>
      <p:pic>
        <p:nvPicPr>
          <p:cNvPr id="7" name="Image 2" descr="preencoded.png">    </p:cNvPr>
          <p:cNvPicPr>
            <a:picLocks noChangeAspect="1"/>
          </p:cNvPicPr>
          <p:nvPr/>
        </p:nvPicPr>
        <p:blipFill>
          <a:blip r:embed="rId3"/>
          <a:stretch>
            <a:fillRect/>
          </a:stretch>
        </p:blipFill>
        <p:spPr>
          <a:xfrm>
            <a:off x="725210" y="7241619"/>
            <a:ext cx="312777" cy="312777"/>
          </a:xfrm>
          <a:prstGeom prst="rect">
            <a:avLst/>
          </a:prstGeom>
        </p:spPr>
      </p:pic>
      <p:sp>
        <p:nvSpPr>
          <p:cNvPr id="8" name="Text 3"/>
          <p:cNvSpPr/>
          <p:nvPr/>
        </p:nvSpPr>
        <p:spPr>
          <a:xfrm>
            <a:off x="1148120" y="7218640"/>
            <a:ext cx="1455658" cy="358854"/>
          </a:xfrm>
          <a:prstGeom prst="rect">
            <a:avLst/>
          </a:prstGeom>
          <a:noFill/>
          <a:ln/>
        </p:spPr>
        <p:txBody>
          <a:bodyPr wrap="none" lIns="0" tIns="0" rIns="0" bIns="0" rtlCol="0" anchor="t"/>
          <a:lstStyle/>
          <a:p>
            <a:pPr algn="l" indent="0" marL="0">
              <a:lnSpc>
                <a:spcPts val="2800"/>
              </a:lnSpc>
              <a:buNone/>
            </a:pPr>
            <a:r>
              <a:rPr lang="en-US" sz="2000" b="1" dirty="0">
                <a:solidFill>
                  <a:srgbClr val="DAD8E9"/>
                </a:solidFill>
                <a:latin typeface="Mukta Bold" pitchFamily="34" charset="0"/>
                <a:ea typeface="Mukta Bold" pitchFamily="34" charset="-122"/>
                <a:cs typeface="Mukta Bold" pitchFamily="34" charset="-120"/>
              </a:rPr>
              <a:t>by Ansh Soni</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838"/>
          </a:xfrm>
          <a:prstGeom prst="rect">
            <a:avLst/>
          </a:prstGeom>
        </p:spPr>
      </p:pic>
      <p:pic>
        <p:nvPicPr>
          <p:cNvPr id="3" name="Image 1" descr="preencoded.png">    </p:cNvPr>
          <p:cNvPicPr>
            <a:picLocks noChangeAspect="1"/>
          </p:cNvPicPr>
          <p:nvPr/>
        </p:nvPicPr>
        <p:blipFill>
          <a:blip r:embed="rId2"/>
          <a:stretch>
            <a:fillRect/>
          </a:stretch>
        </p:blipFill>
        <p:spPr>
          <a:xfrm>
            <a:off x="9449276" y="1963341"/>
            <a:ext cx="4875848" cy="4303038"/>
          </a:xfrm>
          <a:prstGeom prst="rect">
            <a:avLst/>
          </a:prstGeom>
        </p:spPr>
      </p:pic>
      <p:sp>
        <p:nvSpPr>
          <p:cNvPr id="4" name="Text 0"/>
          <p:cNvSpPr/>
          <p:nvPr/>
        </p:nvSpPr>
        <p:spPr>
          <a:xfrm>
            <a:off x="854512" y="671393"/>
            <a:ext cx="7434977" cy="1356360"/>
          </a:xfrm>
          <a:prstGeom prst="rect">
            <a:avLst/>
          </a:prstGeom>
          <a:noFill/>
          <a:ln/>
        </p:spPr>
        <p:txBody>
          <a:bodyPr wrap="square" lIns="0" tIns="0" rIns="0" bIns="0" rtlCol="0" anchor="t"/>
          <a:lstStyle/>
          <a:p>
            <a:pPr indent="0" marL="0">
              <a:lnSpc>
                <a:spcPts val="5300"/>
              </a:lnSpc>
              <a:buNone/>
            </a:pPr>
            <a:r>
              <a:rPr lang="en-US" sz="4250" dirty="0">
                <a:solidFill>
                  <a:srgbClr val="C6BFEE"/>
                </a:solidFill>
                <a:latin typeface="Prompt Medium" pitchFamily="34" charset="0"/>
                <a:ea typeface="Prompt Medium" pitchFamily="34" charset="-122"/>
                <a:cs typeface="Prompt Medium" pitchFamily="34" charset="-120"/>
              </a:rPr>
              <a:t>Spatial Data Infrastructure (SDI)</a:t>
            </a:r>
            <a:endParaRPr lang="en-US" sz="4250" dirty="0"/>
          </a:p>
        </p:txBody>
      </p:sp>
      <p:sp>
        <p:nvSpPr>
          <p:cNvPr id="5" name="Text 1"/>
          <p:cNvSpPr/>
          <p:nvPr/>
        </p:nvSpPr>
        <p:spPr>
          <a:xfrm>
            <a:off x="854512" y="2393990"/>
            <a:ext cx="7434977" cy="781288"/>
          </a:xfrm>
          <a:prstGeom prst="rect">
            <a:avLst/>
          </a:prstGeom>
          <a:noFill/>
          <a:ln/>
        </p:spPr>
        <p:txBody>
          <a:bodyPr wrap="square" lIns="0" tIns="0" rIns="0" bIns="0" rtlCol="0" anchor="t"/>
          <a:lstStyle/>
          <a:p>
            <a:pPr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SDIs provide a foundation for a more efficient and coordinated approach to managing and utilizing spatial data.</a:t>
            </a:r>
            <a:endParaRPr lang="en-US" sz="1900" dirty="0"/>
          </a:p>
        </p:txBody>
      </p:sp>
      <p:sp>
        <p:nvSpPr>
          <p:cNvPr id="6" name="Text 2"/>
          <p:cNvSpPr/>
          <p:nvPr/>
        </p:nvSpPr>
        <p:spPr>
          <a:xfrm>
            <a:off x="854512" y="3449955"/>
            <a:ext cx="7434977" cy="781288"/>
          </a:xfrm>
          <a:prstGeom prst="rect">
            <a:avLst/>
          </a:prstGeom>
          <a:noFill/>
          <a:ln/>
        </p:spPr>
        <p:txBody>
          <a:bodyPr wrap="square" lIns="0" tIns="0" rIns="0" bIns="0" rtlCol="0" anchor="t"/>
          <a:lstStyle/>
          <a:p>
            <a:pPr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They play a key role in supporting various applications, including disaster management, urban planning, and environmental monitoring.</a:t>
            </a:r>
            <a:endParaRPr lang="en-US" sz="1900" dirty="0"/>
          </a:p>
        </p:txBody>
      </p:sp>
      <p:sp>
        <p:nvSpPr>
          <p:cNvPr id="7" name="Shape 3"/>
          <p:cNvSpPr/>
          <p:nvPr/>
        </p:nvSpPr>
        <p:spPr>
          <a:xfrm>
            <a:off x="854512" y="4780598"/>
            <a:ext cx="549354" cy="549354"/>
          </a:xfrm>
          <a:prstGeom prst="roundRect">
            <a:avLst>
              <a:gd name="adj" fmla="val 18668"/>
            </a:avLst>
          </a:prstGeom>
          <a:solidFill>
            <a:srgbClr val="542C49"/>
          </a:solidFill>
          <a:ln w="15240">
            <a:solidFill>
              <a:srgbClr val="6D4562"/>
            </a:solidFill>
            <a:prstDash val="solid"/>
          </a:ln>
        </p:spPr>
      </p:sp>
      <p:sp>
        <p:nvSpPr>
          <p:cNvPr id="8" name="Text 4"/>
          <p:cNvSpPr/>
          <p:nvPr/>
        </p:nvSpPr>
        <p:spPr>
          <a:xfrm>
            <a:off x="1068229" y="4892516"/>
            <a:ext cx="121801" cy="325517"/>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1</a:t>
            </a:r>
            <a:endParaRPr lang="en-US" sz="2550" dirty="0"/>
          </a:p>
        </p:txBody>
      </p:sp>
      <p:sp>
        <p:nvSpPr>
          <p:cNvPr id="9" name="Text 5"/>
          <p:cNvSpPr/>
          <p:nvPr/>
        </p:nvSpPr>
        <p:spPr>
          <a:xfrm>
            <a:off x="1647944" y="4780598"/>
            <a:ext cx="2712958" cy="339090"/>
          </a:xfrm>
          <a:prstGeom prst="rect">
            <a:avLst/>
          </a:prstGeom>
          <a:noFill/>
          <a:ln/>
        </p:spPr>
        <p:txBody>
          <a:bodyPr wrap="none" lIns="0" tIns="0" rIns="0" bIns="0" rtlCol="0" anchor="t"/>
          <a:lstStyle/>
          <a:p>
            <a:pPr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Data Standards</a:t>
            </a:r>
            <a:endParaRPr lang="en-US" sz="2100" dirty="0"/>
          </a:p>
        </p:txBody>
      </p:sp>
      <p:sp>
        <p:nvSpPr>
          <p:cNvPr id="10" name="Text 6"/>
          <p:cNvSpPr/>
          <p:nvPr/>
        </p:nvSpPr>
        <p:spPr>
          <a:xfrm>
            <a:off x="1647944" y="5266134"/>
            <a:ext cx="2802017" cy="1562576"/>
          </a:xfrm>
          <a:prstGeom prst="rect">
            <a:avLst/>
          </a:prstGeom>
          <a:noFill/>
          <a:ln/>
        </p:spPr>
        <p:txBody>
          <a:bodyPr wrap="square" lIns="0" tIns="0" rIns="0" bIns="0" rtlCol="0" anchor="t"/>
          <a:lstStyle/>
          <a:p>
            <a:pPr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SDIs promote the use of common data standards, ensuring consistency and interoperability.</a:t>
            </a:r>
            <a:endParaRPr lang="en-US" sz="1900" dirty="0"/>
          </a:p>
        </p:txBody>
      </p:sp>
      <p:sp>
        <p:nvSpPr>
          <p:cNvPr id="11" name="Shape 7"/>
          <p:cNvSpPr/>
          <p:nvPr/>
        </p:nvSpPr>
        <p:spPr>
          <a:xfrm>
            <a:off x="4694039" y="4780598"/>
            <a:ext cx="549354" cy="549354"/>
          </a:xfrm>
          <a:prstGeom prst="roundRect">
            <a:avLst>
              <a:gd name="adj" fmla="val 18668"/>
            </a:avLst>
          </a:prstGeom>
          <a:solidFill>
            <a:srgbClr val="542C49"/>
          </a:solidFill>
          <a:ln w="15240">
            <a:solidFill>
              <a:srgbClr val="6D4562"/>
            </a:solidFill>
            <a:prstDash val="solid"/>
          </a:ln>
        </p:spPr>
      </p:sp>
      <p:sp>
        <p:nvSpPr>
          <p:cNvPr id="12" name="Text 8"/>
          <p:cNvSpPr/>
          <p:nvPr/>
        </p:nvSpPr>
        <p:spPr>
          <a:xfrm>
            <a:off x="4873466" y="4892516"/>
            <a:ext cx="190500" cy="325517"/>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2</a:t>
            </a:r>
            <a:endParaRPr lang="en-US" sz="2550" dirty="0"/>
          </a:p>
        </p:txBody>
      </p:sp>
      <p:sp>
        <p:nvSpPr>
          <p:cNvPr id="13" name="Text 9"/>
          <p:cNvSpPr/>
          <p:nvPr/>
        </p:nvSpPr>
        <p:spPr>
          <a:xfrm>
            <a:off x="5487472" y="4780598"/>
            <a:ext cx="2802017" cy="678180"/>
          </a:xfrm>
          <a:prstGeom prst="rect">
            <a:avLst/>
          </a:prstGeom>
          <a:noFill/>
          <a:ln/>
        </p:spPr>
        <p:txBody>
          <a:bodyPr wrap="square" lIns="0" tIns="0" rIns="0" bIns="0" rtlCol="0" anchor="t"/>
          <a:lstStyle/>
          <a:p>
            <a:pPr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Metadata Management</a:t>
            </a:r>
            <a:endParaRPr lang="en-US" sz="2100" dirty="0"/>
          </a:p>
        </p:txBody>
      </p:sp>
      <p:sp>
        <p:nvSpPr>
          <p:cNvPr id="14" name="Text 10"/>
          <p:cNvSpPr/>
          <p:nvPr/>
        </p:nvSpPr>
        <p:spPr>
          <a:xfrm>
            <a:off x="5487472" y="5605224"/>
            <a:ext cx="2802017" cy="1953220"/>
          </a:xfrm>
          <a:prstGeom prst="rect">
            <a:avLst/>
          </a:prstGeom>
          <a:noFill/>
          <a:ln/>
        </p:spPr>
        <p:txBody>
          <a:bodyPr wrap="square" lIns="0" tIns="0" rIns="0" bIns="0" rtlCol="0" anchor="t"/>
          <a:lstStyle/>
          <a:p>
            <a:pPr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They provide mechanisms for documenting and managing metadata, which is crucial for understanding and interpreting data.</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1511856"/>
            <a:ext cx="4869061" cy="5205889"/>
          </a:xfrm>
          <a:prstGeom prst="rect">
            <a:avLst/>
          </a:prstGeom>
        </p:spPr>
      </p:pic>
      <p:sp>
        <p:nvSpPr>
          <p:cNvPr id="4" name="Text 0"/>
          <p:cNvSpPr/>
          <p:nvPr/>
        </p:nvSpPr>
        <p:spPr>
          <a:xfrm>
            <a:off x="6350437" y="804148"/>
            <a:ext cx="7415927" cy="1371600"/>
          </a:xfrm>
          <a:prstGeom prst="rect">
            <a:avLst/>
          </a:prstGeom>
          <a:noFill/>
          <a:ln/>
        </p:spPr>
        <p:txBody>
          <a:bodyPr wrap="squar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Introduction to Remote Sensing</a:t>
            </a:r>
            <a:endParaRPr lang="en-US" sz="4300" dirty="0"/>
          </a:p>
        </p:txBody>
      </p:sp>
      <p:sp>
        <p:nvSpPr>
          <p:cNvPr id="5" name="Text 1"/>
          <p:cNvSpPr/>
          <p:nvPr/>
        </p:nvSpPr>
        <p:spPr>
          <a:xfrm>
            <a:off x="6350437" y="2546033"/>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Remote sensing involves obtaining information about objects or areas without physically touching them.</a:t>
            </a:r>
            <a:endParaRPr lang="en-US" sz="1900" dirty="0"/>
          </a:p>
        </p:txBody>
      </p:sp>
      <p:sp>
        <p:nvSpPr>
          <p:cNvPr id="6" name="Text 2"/>
          <p:cNvSpPr/>
          <p:nvPr/>
        </p:nvSpPr>
        <p:spPr>
          <a:xfrm>
            <a:off x="6350437" y="3613785"/>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This is done by capturing reflected or emitted electromagnetic radiation (EMR) from Earth's surface using sensors.</a:t>
            </a:r>
            <a:endParaRPr lang="en-US" sz="1900" dirty="0"/>
          </a:p>
        </p:txBody>
      </p:sp>
      <p:sp>
        <p:nvSpPr>
          <p:cNvPr id="7" name="Shape 3"/>
          <p:cNvSpPr/>
          <p:nvPr/>
        </p:nvSpPr>
        <p:spPr>
          <a:xfrm>
            <a:off x="6350437" y="4959191"/>
            <a:ext cx="555427" cy="555427"/>
          </a:xfrm>
          <a:prstGeom prst="roundRect">
            <a:avLst>
              <a:gd name="adj" fmla="val 18669"/>
            </a:avLst>
          </a:prstGeom>
          <a:solidFill>
            <a:srgbClr val="542C49"/>
          </a:solidFill>
          <a:ln w="15240">
            <a:solidFill>
              <a:srgbClr val="6D4562"/>
            </a:solidFill>
            <a:prstDash val="solid"/>
          </a:ln>
        </p:spPr>
      </p:sp>
      <p:sp>
        <p:nvSpPr>
          <p:cNvPr id="8" name="Text 4"/>
          <p:cNvSpPr/>
          <p:nvPr/>
        </p:nvSpPr>
        <p:spPr>
          <a:xfrm>
            <a:off x="6566535" y="5072301"/>
            <a:ext cx="123111" cy="329208"/>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1</a:t>
            </a:r>
            <a:endParaRPr lang="en-US" sz="2550" dirty="0"/>
          </a:p>
        </p:txBody>
      </p:sp>
      <p:sp>
        <p:nvSpPr>
          <p:cNvPr id="9" name="Text 5"/>
          <p:cNvSpPr/>
          <p:nvPr/>
        </p:nvSpPr>
        <p:spPr>
          <a:xfrm>
            <a:off x="7152680" y="4959191"/>
            <a:ext cx="2743200"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Data Collection</a:t>
            </a:r>
            <a:endParaRPr lang="en-US" sz="2150" dirty="0"/>
          </a:p>
        </p:txBody>
      </p:sp>
      <p:sp>
        <p:nvSpPr>
          <p:cNvPr id="10" name="Text 6"/>
          <p:cNvSpPr/>
          <p:nvPr/>
        </p:nvSpPr>
        <p:spPr>
          <a:xfrm>
            <a:off x="7152680" y="5450205"/>
            <a:ext cx="2782372" cy="158019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Data can be collected from various platforms such as satellites, aircraft, or even drones.</a:t>
            </a:r>
            <a:endParaRPr lang="en-US" sz="1900" dirty="0"/>
          </a:p>
        </p:txBody>
      </p:sp>
      <p:sp>
        <p:nvSpPr>
          <p:cNvPr id="11" name="Shape 7"/>
          <p:cNvSpPr/>
          <p:nvPr/>
        </p:nvSpPr>
        <p:spPr>
          <a:xfrm>
            <a:off x="10181868" y="4959191"/>
            <a:ext cx="555427" cy="555427"/>
          </a:xfrm>
          <a:prstGeom prst="roundRect">
            <a:avLst>
              <a:gd name="adj" fmla="val 18669"/>
            </a:avLst>
          </a:prstGeom>
          <a:solidFill>
            <a:srgbClr val="542C49"/>
          </a:solidFill>
          <a:ln w="15240">
            <a:solidFill>
              <a:srgbClr val="6D4562"/>
            </a:solidFill>
            <a:prstDash val="solid"/>
          </a:ln>
        </p:spPr>
      </p:sp>
      <p:sp>
        <p:nvSpPr>
          <p:cNvPr id="12" name="Text 8"/>
          <p:cNvSpPr/>
          <p:nvPr/>
        </p:nvSpPr>
        <p:spPr>
          <a:xfrm>
            <a:off x="10363319" y="5072301"/>
            <a:ext cx="192524" cy="329208"/>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2</a:t>
            </a:r>
            <a:endParaRPr lang="en-US" sz="2550" dirty="0"/>
          </a:p>
        </p:txBody>
      </p:sp>
      <p:sp>
        <p:nvSpPr>
          <p:cNvPr id="13" name="Text 9"/>
          <p:cNvSpPr/>
          <p:nvPr/>
        </p:nvSpPr>
        <p:spPr>
          <a:xfrm>
            <a:off x="10984111" y="4959191"/>
            <a:ext cx="2767965"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Diverse Applications</a:t>
            </a:r>
            <a:endParaRPr lang="en-US" sz="2150" dirty="0"/>
          </a:p>
        </p:txBody>
      </p:sp>
      <p:sp>
        <p:nvSpPr>
          <p:cNvPr id="14" name="Text 10"/>
          <p:cNvSpPr/>
          <p:nvPr/>
        </p:nvSpPr>
        <p:spPr>
          <a:xfrm>
            <a:off x="10984111" y="5450205"/>
            <a:ext cx="2782372" cy="1975247"/>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Remote sensing plays a critical role in fields like agriculture, environmental monitoring, and disaster response.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927860"/>
            <a:ext cx="7577852"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Satellites in Remote Sensing</a:t>
            </a:r>
            <a:endParaRPr lang="en-US" sz="4300" dirty="0"/>
          </a:p>
        </p:txBody>
      </p:sp>
      <p:sp>
        <p:nvSpPr>
          <p:cNvPr id="3" name="Text 1"/>
          <p:cNvSpPr/>
          <p:nvPr/>
        </p:nvSpPr>
        <p:spPr>
          <a:xfrm>
            <a:off x="864037" y="3107412"/>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Satellites are key players in remote sensing, offering a comprehensive and consistent view of Earth.</a:t>
            </a:r>
            <a:endParaRPr lang="en-US" sz="1900" dirty="0"/>
          </a:p>
        </p:txBody>
      </p:sp>
      <p:sp>
        <p:nvSpPr>
          <p:cNvPr id="4" name="Text 2"/>
          <p:cNvSpPr/>
          <p:nvPr/>
        </p:nvSpPr>
        <p:spPr>
          <a:xfrm>
            <a:off x="864037" y="3780115"/>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They carry specialized sensors that capture images and data from various vantage points, providing valuable information.</a:t>
            </a:r>
            <a:endParaRPr lang="en-US" sz="1900" dirty="0"/>
          </a:p>
        </p:txBody>
      </p:sp>
      <p:sp>
        <p:nvSpPr>
          <p:cNvPr id="5" name="Text 3"/>
          <p:cNvSpPr/>
          <p:nvPr/>
        </p:nvSpPr>
        <p:spPr>
          <a:xfrm>
            <a:off x="864037" y="4699635"/>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Orbit Types</a:t>
            </a:r>
            <a:endParaRPr lang="en-US" sz="2150" dirty="0"/>
          </a:p>
        </p:txBody>
      </p:sp>
      <p:sp>
        <p:nvSpPr>
          <p:cNvPr id="6" name="Text 4"/>
          <p:cNvSpPr/>
          <p:nvPr/>
        </p:nvSpPr>
        <p:spPr>
          <a:xfrm>
            <a:off x="864037" y="5289352"/>
            <a:ext cx="6150054"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Satellites orbit Earth in different ways, including geostationary and polar orbits.</a:t>
            </a:r>
            <a:endParaRPr lang="en-US" sz="1900" dirty="0"/>
          </a:p>
        </p:txBody>
      </p:sp>
      <p:sp>
        <p:nvSpPr>
          <p:cNvPr id="7" name="Text 5"/>
          <p:cNvSpPr/>
          <p:nvPr/>
        </p:nvSpPr>
        <p:spPr>
          <a:xfrm>
            <a:off x="7623929" y="4699635"/>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Sensor Types</a:t>
            </a:r>
            <a:endParaRPr lang="en-US" sz="2150" dirty="0"/>
          </a:p>
        </p:txBody>
      </p:sp>
      <p:sp>
        <p:nvSpPr>
          <p:cNvPr id="8" name="Text 6"/>
          <p:cNvSpPr/>
          <p:nvPr/>
        </p:nvSpPr>
        <p:spPr>
          <a:xfrm>
            <a:off x="7623929" y="5289352"/>
            <a:ext cx="6150054"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Different sensors are designed to detect various wavelengths of EMR, providing diverse data.</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52610" y="2288858"/>
            <a:ext cx="4869180" cy="3651885"/>
          </a:xfrm>
          <a:prstGeom prst="rect">
            <a:avLst/>
          </a:prstGeom>
        </p:spPr>
      </p:pic>
      <p:sp>
        <p:nvSpPr>
          <p:cNvPr id="4" name="Text 0"/>
          <p:cNvSpPr/>
          <p:nvPr/>
        </p:nvSpPr>
        <p:spPr>
          <a:xfrm>
            <a:off x="864037" y="851416"/>
            <a:ext cx="7276624"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Sensors in Remote Sensing</a:t>
            </a:r>
            <a:endParaRPr lang="en-US" sz="4300" dirty="0"/>
          </a:p>
        </p:txBody>
      </p:sp>
      <p:sp>
        <p:nvSpPr>
          <p:cNvPr id="5" name="Text 1"/>
          <p:cNvSpPr/>
          <p:nvPr/>
        </p:nvSpPr>
        <p:spPr>
          <a:xfrm>
            <a:off x="864037" y="1907500"/>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Sensors are the heart of remote sensing, detecting and measuring EMR to capture information.</a:t>
            </a:r>
            <a:endParaRPr lang="en-US" sz="1900" dirty="0"/>
          </a:p>
        </p:txBody>
      </p:sp>
      <p:sp>
        <p:nvSpPr>
          <p:cNvPr id="6" name="Text 2"/>
          <p:cNvSpPr/>
          <p:nvPr/>
        </p:nvSpPr>
        <p:spPr>
          <a:xfrm>
            <a:off x="864037" y="2975253"/>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They operate based on principles of electromagnetic radiation and can be passive or active.</a:t>
            </a:r>
            <a:endParaRPr lang="en-US" sz="1900" dirty="0"/>
          </a:p>
        </p:txBody>
      </p:sp>
      <p:sp>
        <p:nvSpPr>
          <p:cNvPr id="7" name="Shape 3"/>
          <p:cNvSpPr/>
          <p:nvPr/>
        </p:nvSpPr>
        <p:spPr>
          <a:xfrm>
            <a:off x="864037" y="4043005"/>
            <a:ext cx="7415927" cy="3335179"/>
          </a:xfrm>
          <a:prstGeom prst="roundRect">
            <a:avLst>
              <a:gd name="adj" fmla="val 3109"/>
            </a:avLst>
          </a:prstGeom>
          <a:noFill/>
          <a:ln w="15240">
            <a:solidFill>
              <a:srgbClr val="FFFFFF">
                <a:alpha val="24000"/>
              </a:srgbClr>
            </a:solidFill>
            <a:prstDash val="solid"/>
          </a:ln>
        </p:spPr>
      </p:sp>
      <p:sp>
        <p:nvSpPr>
          <p:cNvPr id="8" name="Shape 4"/>
          <p:cNvSpPr/>
          <p:nvPr/>
        </p:nvSpPr>
        <p:spPr>
          <a:xfrm>
            <a:off x="879277" y="4058245"/>
            <a:ext cx="7385447" cy="706517"/>
          </a:xfrm>
          <a:prstGeom prst="rect">
            <a:avLst/>
          </a:prstGeom>
          <a:solidFill>
            <a:srgbClr val="FFFFFF">
              <a:alpha val="4000"/>
            </a:srgbClr>
          </a:solidFill>
          <a:ln/>
        </p:spPr>
      </p:sp>
      <p:sp>
        <p:nvSpPr>
          <p:cNvPr id="9" name="Text 5"/>
          <p:cNvSpPr/>
          <p:nvPr/>
        </p:nvSpPr>
        <p:spPr>
          <a:xfrm>
            <a:off x="1126093" y="4213979"/>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Sensor Type</a:t>
            </a:r>
            <a:endParaRPr lang="en-US" sz="1900" dirty="0"/>
          </a:p>
        </p:txBody>
      </p:sp>
      <p:sp>
        <p:nvSpPr>
          <p:cNvPr id="10" name="Text 6"/>
          <p:cNvSpPr/>
          <p:nvPr/>
        </p:nvSpPr>
        <p:spPr>
          <a:xfrm>
            <a:off x="4822627" y="4213979"/>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Description</a:t>
            </a:r>
            <a:endParaRPr lang="en-US" sz="1900" dirty="0"/>
          </a:p>
        </p:txBody>
      </p:sp>
      <p:sp>
        <p:nvSpPr>
          <p:cNvPr id="11" name="Shape 7"/>
          <p:cNvSpPr/>
          <p:nvPr/>
        </p:nvSpPr>
        <p:spPr>
          <a:xfrm>
            <a:off x="879277" y="4764762"/>
            <a:ext cx="7385447" cy="1101566"/>
          </a:xfrm>
          <a:prstGeom prst="rect">
            <a:avLst/>
          </a:prstGeom>
          <a:solidFill>
            <a:srgbClr val="000000">
              <a:alpha val="4000"/>
            </a:srgbClr>
          </a:solidFill>
          <a:ln/>
        </p:spPr>
      </p:sp>
      <p:sp>
        <p:nvSpPr>
          <p:cNvPr id="12" name="Text 8"/>
          <p:cNvSpPr/>
          <p:nvPr/>
        </p:nvSpPr>
        <p:spPr>
          <a:xfrm>
            <a:off x="1126093" y="4920496"/>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Passive Sensors</a:t>
            </a:r>
            <a:endParaRPr lang="en-US" sz="1900" dirty="0"/>
          </a:p>
        </p:txBody>
      </p:sp>
      <p:sp>
        <p:nvSpPr>
          <p:cNvPr id="13" name="Text 9"/>
          <p:cNvSpPr/>
          <p:nvPr/>
        </p:nvSpPr>
        <p:spPr>
          <a:xfrm>
            <a:off x="4822627" y="4920496"/>
            <a:ext cx="3195280"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Detect natural EMR emitted or reflected by Earth's surface.</a:t>
            </a:r>
            <a:endParaRPr lang="en-US" sz="1900" dirty="0"/>
          </a:p>
        </p:txBody>
      </p:sp>
      <p:sp>
        <p:nvSpPr>
          <p:cNvPr id="14" name="Shape 10"/>
          <p:cNvSpPr/>
          <p:nvPr/>
        </p:nvSpPr>
        <p:spPr>
          <a:xfrm>
            <a:off x="879277" y="5866328"/>
            <a:ext cx="7385447" cy="1496616"/>
          </a:xfrm>
          <a:prstGeom prst="rect">
            <a:avLst/>
          </a:prstGeom>
          <a:solidFill>
            <a:srgbClr val="FFFFFF">
              <a:alpha val="4000"/>
            </a:srgbClr>
          </a:solidFill>
          <a:ln/>
        </p:spPr>
      </p:sp>
      <p:sp>
        <p:nvSpPr>
          <p:cNvPr id="15" name="Text 11"/>
          <p:cNvSpPr/>
          <p:nvPr/>
        </p:nvSpPr>
        <p:spPr>
          <a:xfrm>
            <a:off x="1126093" y="6022062"/>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Active Sensors</a:t>
            </a:r>
            <a:endParaRPr lang="en-US" sz="1900" dirty="0"/>
          </a:p>
        </p:txBody>
      </p:sp>
      <p:sp>
        <p:nvSpPr>
          <p:cNvPr id="16" name="Text 12"/>
          <p:cNvSpPr/>
          <p:nvPr/>
        </p:nvSpPr>
        <p:spPr>
          <a:xfrm>
            <a:off x="4822627" y="6022062"/>
            <a:ext cx="3195280"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Emit their own EMR and measure the reflected signal to gather information.</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86411" y="2541389"/>
            <a:ext cx="5001458" cy="3146822"/>
          </a:xfrm>
          <a:prstGeom prst="rect">
            <a:avLst/>
          </a:prstGeom>
        </p:spPr>
      </p:pic>
      <p:sp>
        <p:nvSpPr>
          <p:cNvPr id="4" name="Text 0"/>
          <p:cNvSpPr/>
          <p:nvPr/>
        </p:nvSpPr>
        <p:spPr>
          <a:xfrm>
            <a:off x="678775" y="534233"/>
            <a:ext cx="6236256" cy="538758"/>
          </a:xfrm>
          <a:prstGeom prst="rect">
            <a:avLst/>
          </a:prstGeom>
          <a:noFill/>
          <a:ln/>
        </p:spPr>
        <p:txBody>
          <a:bodyPr wrap="none" lIns="0" tIns="0" rIns="0" bIns="0" rtlCol="0" anchor="t"/>
          <a:lstStyle/>
          <a:p>
            <a:pPr indent="0" marL="0">
              <a:lnSpc>
                <a:spcPts val="4200"/>
              </a:lnSpc>
              <a:buNone/>
            </a:pPr>
            <a:r>
              <a:rPr lang="en-US" sz="3350" dirty="0">
                <a:solidFill>
                  <a:srgbClr val="C6BFEE"/>
                </a:solidFill>
                <a:latin typeface="Prompt Medium" pitchFamily="34" charset="0"/>
                <a:ea typeface="Prompt Medium" pitchFamily="34" charset="-122"/>
                <a:cs typeface="Prompt Medium" pitchFamily="34" charset="-120"/>
              </a:rPr>
              <a:t>Image Processing Techniques</a:t>
            </a:r>
            <a:endParaRPr lang="en-US" sz="3350" dirty="0"/>
          </a:p>
        </p:txBody>
      </p:sp>
      <p:sp>
        <p:nvSpPr>
          <p:cNvPr id="5" name="Text 1"/>
          <p:cNvSpPr/>
          <p:nvPr/>
        </p:nvSpPr>
        <p:spPr>
          <a:xfrm>
            <a:off x="678775" y="1363861"/>
            <a:ext cx="7786449" cy="620554"/>
          </a:xfrm>
          <a:prstGeom prst="rect">
            <a:avLst/>
          </a:prstGeom>
          <a:noFill/>
          <a:ln/>
        </p:spPr>
        <p:txBody>
          <a:bodyPr wrap="square" lIns="0" tIns="0" rIns="0" bIns="0" rtlCol="0" anchor="t"/>
          <a:lstStyle/>
          <a:p>
            <a:pPr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Remote sensing data often comes in the form of images that need to be processed and analyzed to extract valuable information.</a:t>
            </a:r>
            <a:endParaRPr lang="en-US" sz="1500" dirty="0"/>
          </a:p>
        </p:txBody>
      </p:sp>
      <p:sp>
        <p:nvSpPr>
          <p:cNvPr id="6" name="Text 2"/>
          <p:cNvSpPr/>
          <p:nvPr/>
        </p:nvSpPr>
        <p:spPr>
          <a:xfrm>
            <a:off x="678775" y="2202537"/>
            <a:ext cx="7786449" cy="620554"/>
          </a:xfrm>
          <a:prstGeom prst="rect">
            <a:avLst/>
          </a:prstGeom>
          <a:noFill/>
          <a:ln/>
        </p:spPr>
        <p:txBody>
          <a:bodyPr wrap="square" lIns="0" tIns="0" rIns="0" bIns="0" rtlCol="0" anchor="t"/>
          <a:lstStyle/>
          <a:p>
            <a:pPr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Image processing techniques play a crucial role in enhancing, classifying, and extracting information from these images.</a:t>
            </a:r>
            <a:endParaRPr lang="en-US" sz="1500" dirty="0"/>
          </a:p>
        </p:txBody>
      </p:sp>
      <p:pic>
        <p:nvPicPr>
          <p:cNvPr id="7" name="Image 2" descr="preencoded.png">    </p:cNvPr>
          <p:cNvPicPr>
            <a:picLocks noChangeAspect="1"/>
          </p:cNvPicPr>
          <p:nvPr/>
        </p:nvPicPr>
        <p:blipFill>
          <a:blip r:embed="rId3"/>
          <a:stretch>
            <a:fillRect/>
          </a:stretch>
        </p:blipFill>
        <p:spPr>
          <a:xfrm>
            <a:off x="678775" y="3041213"/>
            <a:ext cx="969645" cy="1551384"/>
          </a:xfrm>
          <a:prstGeom prst="rect">
            <a:avLst/>
          </a:prstGeom>
        </p:spPr>
      </p:pic>
      <p:sp>
        <p:nvSpPr>
          <p:cNvPr id="8" name="Text 3"/>
          <p:cNvSpPr/>
          <p:nvPr/>
        </p:nvSpPr>
        <p:spPr>
          <a:xfrm>
            <a:off x="1939290" y="3235047"/>
            <a:ext cx="2154793" cy="269319"/>
          </a:xfrm>
          <a:prstGeom prst="rect">
            <a:avLst/>
          </a:prstGeom>
          <a:noFill/>
          <a:ln/>
        </p:spPr>
        <p:txBody>
          <a:bodyPr wrap="none" lIns="0" tIns="0" rIns="0" bIns="0" rtlCol="0" anchor="t"/>
          <a:lstStyle/>
          <a:p>
            <a:pPr algn="l"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Preprocessing</a:t>
            </a:r>
            <a:endParaRPr lang="en-US" sz="1650" dirty="0"/>
          </a:p>
        </p:txBody>
      </p:sp>
      <p:sp>
        <p:nvSpPr>
          <p:cNvPr id="9" name="Text 4"/>
          <p:cNvSpPr/>
          <p:nvPr/>
        </p:nvSpPr>
        <p:spPr>
          <a:xfrm>
            <a:off x="1939290" y="3620691"/>
            <a:ext cx="6525935" cy="310277"/>
          </a:xfrm>
          <a:prstGeom prst="rect">
            <a:avLst/>
          </a:prstGeom>
          <a:noFill/>
          <a:ln/>
        </p:spPr>
        <p:txBody>
          <a:bodyPr wrap="non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Corrections are applied to remove noise and distortions from the image.</a:t>
            </a:r>
            <a:endParaRPr lang="en-US" sz="1500" dirty="0"/>
          </a:p>
        </p:txBody>
      </p:sp>
      <p:pic>
        <p:nvPicPr>
          <p:cNvPr id="10" name="Image 3" descr="preencoded.png">    </p:cNvPr>
          <p:cNvPicPr>
            <a:picLocks noChangeAspect="1"/>
          </p:cNvPicPr>
          <p:nvPr/>
        </p:nvPicPr>
        <p:blipFill>
          <a:blip r:embed="rId4"/>
          <a:stretch>
            <a:fillRect/>
          </a:stretch>
        </p:blipFill>
        <p:spPr>
          <a:xfrm>
            <a:off x="678775" y="4592598"/>
            <a:ext cx="969645" cy="1551384"/>
          </a:xfrm>
          <a:prstGeom prst="rect">
            <a:avLst/>
          </a:prstGeom>
        </p:spPr>
      </p:pic>
      <p:sp>
        <p:nvSpPr>
          <p:cNvPr id="11" name="Text 5"/>
          <p:cNvSpPr/>
          <p:nvPr/>
        </p:nvSpPr>
        <p:spPr>
          <a:xfrm>
            <a:off x="1939290" y="4786432"/>
            <a:ext cx="2154793" cy="269319"/>
          </a:xfrm>
          <a:prstGeom prst="rect">
            <a:avLst/>
          </a:prstGeom>
          <a:noFill/>
          <a:ln/>
        </p:spPr>
        <p:txBody>
          <a:bodyPr wrap="none" lIns="0" tIns="0" rIns="0" bIns="0" rtlCol="0" anchor="t"/>
          <a:lstStyle/>
          <a:p>
            <a:pPr algn="l"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Enhancement</a:t>
            </a:r>
            <a:endParaRPr lang="en-US" sz="1650" dirty="0"/>
          </a:p>
        </p:txBody>
      </p:sp>
      <p:sp>
        <p:nvSpPr>
          <p:cNvPr id="12" name="Text 6"/>
          <p:cNvSpPr/>
          <p:nvPr/>
        </p:nvSpPr>
        <p:spPr>
          <a:xfrm>
            <a:off x="1939290" y="5172075"/>
            <a:ext cx="6525935" cy="620554"/>
          </a:xfrm>
          <a:prstGeom prst="rect">
            <a:avLst/>
          </a:prstGeom>
          <a:noFill/>
          <a:ln/>
        </p:spPr>
        <p:txBody>
          <a:bodyPr wrap="squar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Techniques like contrast stretching and edge enhancement improve image clarity and details.</a:t>
            </a:r>
            <a:endParaRPr lang="en-US" sz="1500" dirty="0"/>
          </a:p>
        </p:txBody>
      </p:sp>
      <p:pic>
        <p:nvPicPr>
          <p:cNvPr id="13" name="Image 4" descr="preencoded.png">    </p:cNvPr>
          <p:cNvPicPr>
            <a:picLocks noChangeAspect="1"/>
          </p:cNvPicPr>
          <p:nvPr/>
        </p:nvPicPr>
        <p:blipFill>
          <a:blip r:embed="rId5"/>
          <a:stretch>
            <a:fillRect/>
          </a:stretch>
        </p:blipFill>
        <p:spPr>
          <a:xfrm>
            <a:off x="678775" y="6143982"/>
            <a:ext cx="969645" cy="1551384"/>
          </a:xfrm>
          <a:prstGeom prst="rect">
            <a:avLst/>
          </a:prstGeom>
        </p:spPr>
      </p:pic>
      <p:sp>
        <p:nvSpPr>
          <p:cNvPr id="14" name="Text 7"/>
          <p:cNvSpPr/>
          <p:nvPr/>
        </p:nvSpPr>
        <p:spPr>
          <a:xfrm>
            <a:off x="1939290" y="6337816"/>
            <a:ext cx="2154793" cy="269319"/>
          </a:xfrm>
          <a:prstGeom prst="rect">
            <a:avLst/>
          </a:prstGeom>
          <a:noFill/>
          <a:ln/>
        </p:spPr>
        <p:txBody>
          <a:bodyPr wrap="none" lIns="0" tIns="0" rIns="0" bIns="0" rtlCol="0" anchor="t"/>
          <a:lstStyle/>
          <a:p>
            <a:pPr algn="l"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Classification</a:t>
            </a:r>
            <a:endParaRPr lang="en-US" sz="1650" dirty="0"/>
          </a:p>
        </p:txBody>
      </p:sp>
      <p:sp>
        <p:nvSpPr>
          <p:cNvPr id="15" name="Text 8"/>
          <p:cNvSpPr/>
          <p:nvPr/>
        </p:nvSpPr>
        <p:spPr>
          <a:xfrm>
            <a:off x="1939290" y="6723459"/>
            <a:ext cx="6525935" cy="310277"/>
          </a:xfrm>
          <a:prstGeom prst="rect">
            <a:avLst/>
          </a:prstGeom>
          <a:noFill/>
          <a:ln/>
        </p:spPr>
        <p:txBody>
          <a:bodyPr wrap="non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Grouping pixels into different categories based on their spectral characteristics.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74439" y="1917621"/>
            <a:ext cx="4937403" cy="4394359"/>
          </a:xfrm>
          <a:prstGeom prst="rect">
            <a:avLst/>
          </a:prstGeom>
        </p:spPr>
      </p:pic>
      <p:sp>
        <p:nvSpPr>
          <p:cNvPr id="4" name="Text 0"/>
          <p:cNvSpPr/>
          <p:nvPr/>
        </p:nvSpPr>
        <p:spPr>
          <a:xfrm>
            <a:off x="6254829" y="1085850"/>
            <a:ext cx="7607141" cy="1219676"/>
          </a:xfrm>
          <a:prstGeom prst="rect">
            <a:avLst/>
          </a:prstGeom>
          <a:noFill/>
          <a:ln/>
        </p:spPr>
        <p:txBody>
          <a:bodyPr wrap="square" lIns="0" tIns="0" rIns="0" bIns="0" rtlCol="0" anchor="t"/>
          <a:lstStyle/>
          <a:p>
            <a:pPr indent="0" marL="0">
              <a:lnSpc>
                <a:spcPts val="4800"/>
              </a:lnSpc>
              <a:buNone/>
            </a:pPr>
            <a:r>
              <a:rPr lang="en-US" sz="3800" dirty="0">
                <a:solidFill>
                  <a:srgbClr val="C6BFEE"/>
                </a:solidFill>
                <a:latin typeface="Prompt Medium" pitchFamily="34" charset="0"/>
                <a:ea typeface="Prompt Medium" pitchFamily="34" charset="-122"/>
                <a:cs typeface="Prompt Medium" pitchFamily="34" charset="-120"/>
              </a:rPr>
              <a:t>Image Processing Techniques-enhancement, classification.</a:t>
            </a:r>
            <a:endParaRPr lang="en-US" sz="3800" dirty="0"/>
          </a:p>
        </p:txBody>
      </p:sp>
      <p:sp>
        <p:nvSpPr>
          <p:cNvPr id="5" name="Text 1"/>
          <p:cNvSpPr/>
          <p:nvPr/>
        </p:nvSpPr>
        <p:spPr>
          <a:xfrm>
            <a:off x="6254829" y="2634853"/>
            <a:ext cx="7607141" cy="702469"/>
          </a:xfrm>
          <a:prstGeom prst="rect">
            <a:avLst/>
          </a:prstGeom>
          <a:noFill/>
          <a:ln/>
        </p:spPr>
        <p:txBody>
          <a:bodyPr wrap="square" lIns="0" tIns="0" rIns="0" bIns="0" rtlCol="0" anchor="t"/>
          <a:lstStyle/>
          <a:p>
            <a:pPr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Image processing involves a series of techniques to enhance, classify, and analyze images.</a:t>
            </a:r>
            <a:endParaRPr lang="en-US" sz="1700" dirty="0"/>
          </a:p>
        </p:txBody>
      </p:sp>
      <p:sp>
        <p:nvSpPr>
          <p:cNvPr id="6" name="Text 2"/>
          <p:cNvSpPr/>
          <p:nvPr/>
        </p:nvSpPr>
        <p:spPr>
          <a:xfrm>
            <a:off x="6254829" y="3584258"/>
            <a:ext cx="7607141" cy="702469"/>
          </a:xfrm>
          <a:prstGeom prst="rect">
            <a:avLst/>
          </a:prstGeom>
          <a:noFill/>
          <a:ln/>
        </p:spPr>
        <p:txBody>
          <a:bodyPr wrap="square" lIns="0" tIns="0" rIns="0" bIns="0" rtlCol="0" anchor="t"/>
          <a:lstStyle/>
          <a:p>
            <a:pPr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These techniques are essential for extracting meaningful information from raw remote sensing data.</a:t>
            </a:r>
            <a:endParaRPr lang="en-US" sz="1700" dirty="0"/>
          </a:p>
        </p:txBody>
      </p:sp>
      <p:pic>
        <p:nvPicPr>
          <p:cNvPr id="7" name="Image 2" descr="preencoded.png">    </p:cNvPr>
          <p:cNvPicPr>
            <a:picLocks noChangeAspect="1"/>
          </p:cNvPicPr>
          <p:nvPr/>
        </p:nvPicPr>
        <p:blipFill>
          <a:blip r:embed="rId3"/>
          <a:stretch>
            <a:fillRect/>
          </a:stretch>
        </p:blipFill>
        <p:spPr>
          <a:xfrm>
            <a:off x="6254829" y="4533662"/>
            <a:ext cx="548878" cy="548878"/>
          </a:xfrm>
          <a:prstGeom prst="rect">
            <a:avLst/>
          </a:prstGeom>
        </p:spPr>
      </p:pic>
      <p:sp>
        <p:nvSpPr>
          <p:cNvPr id="8" name="Text 3"/>
          <p:cNvSpPr/>
          <p:nvPr/>
        </p:nvSpPr>
        <p:spPr>
          <a:xfrm>
            <a:off x="6254829" y="5302091"/>
            <a:ext cx="2439591" cy="304919"/>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Enhancement</a:t>
            </a:r>
            <a:endParaRPr lang="en-US" sz="1900" dirty="0"/>
          </a:p>
        </p:txBody>
      </p:sp>
      <p:sp>
        <p:nvSpPr>
          <p:cNvPr id="9" name="Text 4"/>
          <p:cNvSpPr/>
          <p:nvPr/>
        </p:nvSpPr>
        <p:spPr>
          <a:xfrm>
            <a:off x="6254829" y="5738693"/>
            <a:ext cx="3638907" cy="1053703"/>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Techniques like histogram equalization and spatial filtering enhance the visual quality and clarity of the image.</a:t>
            </a:r>
            <a:endParaRPr lang="en-US" sz="1700" dirty="0"/>
          </a:p>
        </p:txBody>
      </p:sp>
      <p:pic>
        <p:nvPicPr>
          <p:cNvPr id="10" name="Image 3" descr="preencoded.png">    </p:cNvPr>
          <p:cNvPicPr>
            <a:picLocks noChangeAspect="1"/>
          </p:cNvPicPr>
          <p:nvPr/>
        </p:nvPicPr>
        <p:blipFill>
          <a:blip r:embed="rId4"/>
          <a:stretch>
            <a:fillRect/>
          </a:stretch>
        </p:blipFill>
        <p:spPr>
          <a:xfrm>
            <a:off x="10223063" y="4533662"/>
            <a:ext cx="548878" cy="548878"/>
          </a:xfrm>
          <a:prstGeom prst="rect">
            <a:avLst/>
          </a:prstGeom>
        </p:spPr>
      </p:pic>
      <p:sp>
        <p:nvSpPr>
          <p:cNvPr id="11" name="Text 5"/>
          <p:cNvSpPr/>
          <p:nvPr/>
        </p:nvSpPr>
        <p:spPr>
          <a:xfrm>
            <a:off x="10223063" y="5302091"/>
            <a:ext cx="2439591" cy="304919"/>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Classification</a:t>
            </a:r>
            <a:endParaRPr lang="en-US" sz="1900" dirty="0"/>
          </a:p>
        </p:txBody>
      </p:sp>
      <p:sp>
        <p:nvSpPr>
          <p:cNvPr id="12" name="Text 6"/>
          <p:cNvSpPr/>
          <p:nvPr/>
        </p:nvSpPr>
        <p:spPr>
          <a:xfrm>
            <a:off x="10223063" y="5738693"/>
            <a:ext cx="3638907" cy="1404938"/>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Classifying pixels based on their spectral characteristics allows for identifying different land cover types, such as forests, water bodies, and urban areas.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52610" y="554236"/>
            <a:ext cx="4869061" cy="7121128"/>
          </a:xfrm>
          <a:prstGeom prst="rect">
            <a:avLst/>
          </a:prstGeom>
        </p:spPr>
      </p:pic>
      <p:sp>
        <p:nvSpPr>
          <p:cNvPr id="4" name="Text 0"/>
          <p:cNvSpPr/>
          <p:nvPr/>
        </p:nvSpPr>
        <p:spPr>
          <a:xfrm>
            <a:off x="864037" y="1221343"/>
            <a:ext cx="5486400"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GIS Data Models</a:t>
            </a:r>
            <a:endParaRPr lang="en-US" sz="4300" dirty="0"/>
          </a:p>
        </p:txBody>
      </p:sp>
      <p:sp>
        <p:nvSpPr>
          <p:cNvPr id="5" name="Text 1"/>
          <p:cNvSpPr/>
          <p:nvPr/>
        </p:nvSpPr>
        <p:spPr>
          <a:xfrm>
            <a:off x="864037" y="2277428"/>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Geographic Information Systems (GIS) are powerful tools for managing, analyzing, and visualizing spatial data.</a:t>
            </a:r>
            <a:endParaRPr lang="en-US" sz="1900" dirty="0"/>
          </a:p>
        </p:txBody>
      </p:sp>
      <p:sp>
        <p:nvSpPr>
          <p:cNvPr id="6" name="Text 2"/>
          <p:cNvSpPr/>
          <p:nvPr/>
        </p:nvSpPr>
        <p:spPr>
          <a:xfrm>
            <a:off x="864037" y="3345180"/>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GIS data models are frameworks used to represent real-world geographic features and their relationships within a digital environment.</a:t>
            </a:r>
            <a:endParaRPr lang="en-US" sz="1900" dirty="0"/>
          </a:p>
        </p:txBody>
      </p:sp>
      <p:sp>
        <p:nvSpPr>
          <p:cNvPr id="7" name="Shape 3"/>
          <p:cNvSpPr/>
          <p:nvPr/>
        </p:nvSpPr>
        <p:spPr>
          <a:xfrm>
            <a:off x="864037" y="4412933"/>
            <a:ext cx="3584615" cy="2595324"/>
          </a:xfrm>
          <a:prstGeom prst="roundRect">
            <a:avLst>
              <a:gd name="adj" fmla="val 3995"/>
            </a:avLst>
          </a:prstGeom>
          <a:solidFill>
            <a:srgbClr val="542C49"/>
          </a:solidFill>
          <a:ln w="15240">
            <a:solidFill>
              <a:srgbClr val="6D4562"/>
            </a:solidFill>
            <a:prstDash val="solid"/>
          </a:ln>
        </p:spPr>
      </p:sp>
      <p:sp>
        <p:nvSpPr>
          <p:cNvPr id="8" name="Text 4"/>
          <p:cNvSpPr/>
          <p:nvPr/>
        </p:nvSpPr>
        <p:spPr>
          <a:xfrm>
            <a:off x="1126093" y="4674989"/>
            <a:ext cx="2743200"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Vector Model</a:t>
            </a:r>
            <a:endParaRPr lang="en-US" sz="2150" dirty="0"/>
          </a:p>
        </p:txBody>
      </p:sp>
      <p:sp>
        <p:nvSpPr>
          <p:cNvPr id="9" name="Text 5"/>
          <p:cNvSpPr/>
          <p:nvPr/>
        </p:nvSpPr>
        <p:spPr>
          <a:xfrm>
            <a:off x="1126093" y="5166003"/>
            <a:ext cx="3060502" cy="158019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Represents geographic features as points, lines, and polygons, capturing their precise location and shape.</a:t>
            </a:r>
            <a:endParaRPr lang="en-US" sz="1900" dirty="0"/>
          </a:p>
        </p:txBody>
      </p:sp>
      <p:sp>
        <p:nvSpPr>
          <p:cNvPr id="10" name="Shape 6"/>
          <p:cNvSpPr/>
          <p:nvPr/>
        </p:nvSpPr>
        <p:spPr>
          <a:xfrm>
            <a:off x="4695468" y="4412933"/>
            <a:ext cx="3584615" cy="2595324"/>
          </a:xfrm>
          <a:prstGeom prst="roundRect">
            <a:avLst>
              <a:gd name="adj" fmla="val 3995"/>
            </a:avLst>
          </a:prstGeom>
          <a:solidFill>
            <a:srgbClr val="542C49"/>
          </a:solidFill>
          <a:ln w="15240">
            <a:solidFill>
              <a:srgbClr val="6D4562"/>
            </a:solidFill>
            <a:prstDash val="solid"/>
          </a:ln>
        </p:spPr>
      </p:sp>
      <p:sp>
        <p:nvSpPr>
          <p:cNvPr id="11" name="Text 7"/>
          <p:cNvSpPr/>
          <p:nvPr/>
        </p:nvSpPr>
        <p:spPr>
          <a:xfrm>
            <a:off x="4957524" y="4674989"/>
            <a:ext cx="2743200" cy="342900"/>
          </a:xfrm>
          <a:prstGeom prst="rect">
            <a:avLst/>
          </a:prstGeom>
          <a:noFill/>
          <a:ln/>
        </p:spPr>
        <p:txBody>
          <a:bodyPr wrap="none" lIns="0" tIns="0" rIns="0" bIns="0" rtlCol="0" anchor="t"/>
          <a:lstStyle/>
          <a:p>
            <a:pP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Raster Model</a:t>
            </a:r>
            <a:endParaRPr lang="en-US" sz="2150" dirty="0"/>
          </a:p>
        </p:txBody>
      </p:sp>
      <p:sp>
        <p:nvSpPr>
          <p:cNvPr id="12" name="Text 8"/>
          <p:cNvSpPr/>
          <p:nvPr/>
        </p:nvSpPr>
        <p:spPr>
          <a:xfrm>
            <a:off x="4957524" y="5166003"/>
            <a:ext cx="3060502" cy="158019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Represents geographic space as a grid of cells, each representing a specific attribute value.</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09033" y="2190036"/>
            <a:ext cx="4956215" cy="3849410"/>
          </a:xfrm>
          <a:prstGeom prst="rect">
            <a:avLst/>
          </a:prstGeom>
        </p:spPr>
      </p:pic>
      <p:sp>
        <p:nvSpPr>
          <p:cNvPr id="4" name="Text 0"/>
          <p:cNvSpPr/>
          <p:nvPr/>
        </p:nvSpPr>
        <p:spPr>
          <a:xfrm>
            <a:off x="742355" y="583763"/>
            <a:ext cx="4713684" cy="589121"/>
          </a:xfrm>
          <a:prstGeom prst="rect">
            <a:avLst/>
          </a:prstGeom>
          <a:noFill/>
          <a:ln/>
        </p:spPr>
        <p:txBody>
          <a:bodyPr wrap="none" lIns="0" tIns="0" rIns="0" bIns="0" rtlCol="0" anchor="t"/>
          <a:lstStyle/>
          <a:p>
            <a:pPr indent="0" marL="0">
              <a:lnSpc>
                <a:spcPts val="4600"/>
              </a:lnSpc>
              <a:buNone/>
            </a:pPr>
            <a:r>
              <a:rPr lang="en-US" sz="3700" dirty="0">
                <a:solidFill>
                  <a:srgbClr val="C6BFEE"/>
                </a:solidFill>
                <a:latin typeface="Prompt Medium" pitchFamily="34" charset="0"/>
                <a:ea typeface="Prompt Medium" pitchFamily="34" charset="-122"/>
                <a:cs typeface="Prompt Medium" pitchFamily="34" charset="-120"/>
              </a:rPr>
              <a:t>GIS Data Models</a:t>
            </a:r>
            <a:endParaRPr lang="en-US" sz="3700" dirty="0"/>
          </a:p>
        </p:txBody>
      </p:sp>
      <p:sp>
        <p:nvSpPr>
          <p:cNvPr id="5" name="Text 1"/>
          <p:cNvSpPr/>
          <p:nvPr/>
        </p:nvSpPr>
        <p:spPr>
          <a:xfrm>
            <a:off x="742355" y="1491020"/>
            <a:ext cx="7659291" cy="339447"/>
          </a:xfrm>
          <a:prstGeom prst="rect">
            <a:avLst/>
          </a:prstGeom>
          <a:noFill/>
          <a:ln/>
        </p:spPr>
        <p:txBody>
          <a:bodyPr wrap="none" lIns="0" tIns="0" rIns="0" bIns="0" rtlCol="0" anchor="t"/>
          <a:lstStyle/>
          <a:p>
            <a:pPr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GIS data models are crucial for representing and analyzing spatial information.</a:t>
            </a:r>
            <a:endParaRPr lang="en-US" sz="1650" dirty="0"/>
          </a:p>
        </p:txBody>
      </p:sp>
      <p:sp>
        <p:nvSpPr>
          <p:cNvPr id="6" name="Text 2"/>
          <p:cNvSpPr/>
          <p:nvPr/>
        </p:nvSpPr>
        <p:spPr>
          <a:xfrm>
            <a:off x="742355" y="2069068"/>
            <a:ext cx="7659291" cy="339447"/>
          </a:xfrm>
          <a:prstGeom prst="rect">
            <a:avLst/>
          </a:prstGeom>
          <a:noFill/>
          <a:ln/>
        </p:spPr>
        <p:txBody>
          <a:bodyPr wrap="none" lIns="0" tIns="0" rIns="0" bIns="0" rtlCol="0" anchor="t"/>
          <a:lstStyle/>
          <a:p>
            <a:pPr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These models provide a structured way to organize, store, and process geographic data.</a:t>
            </a:r>
            <a:endParaRPr lang="en-US" sz="1650" dirty="0"/>
          </a:p>
        </p:txBody>
      </p:sp>
      <p:sp>
        <p:nvSpPr>
          <p:cNvPr id="7" name="Shape 3"/>
          <p:cNvSpPr/>
          <p:nvPr/>
        </p:nvSpPr>
        <p:spPr>
          <a:xfrm>
            <a:off x="1049060" y="2647117"/>
            <a:ext cx="22860" cy="4998601"/>
          </a:xfrm>
          <a:prstGeom prst="roundRect">
            <a:avLst>
              <a:gd name="adj" fmla="val 389721"/>
            </a:avLst>
          </a:prstGeom>
          <a:solidFill>
            <a:srgbClr val="6D4562"/>
          </a:solidFill>
          <a:ln/>
        </p:spPr>
      </p:sp>
      <p:sp>
        <p:nvSpPr>
          <p:cNvPr id="8" name="Shape 4"/>
          <p:cNvSpPr/>
          <p:nvPr/>
        </p:nvSpPr>
        <p:spPr>
          <a:xfrm>
            <a:off x="1276231" y="3112889"/>
            <a:ext cx="742355" cy="22860"/>
          </a:xfrm>
          <a:prstGeom prst="roundRect">
            <a:avLst>
              <a:gd name="adj" fmla="val 389721"/>
            </a:avLst>
          </a:prstGeom>
          <a:solidFill>
            <a:srgbClr val="6D4562"/>
          </a:solidFill>
          <a:ln/>
        </p:spPr>
      </p:sp>
      <p:sp>
        <p:nvSpPr>
          <p:cNvPr id="9" name="Shape 5"/>
          <p:cNvSpPr/>
          <p:nvPr/>
        </p:nvSpPr>
        <p:spPr>
          <a:xfrm>
            <a:off x="821888" y="2885718"/>
            <a:ext cx="477203" cy="477202"/>
          </a:xfrm>
          <a:prstGeom prst="roundRect">
            <a:avLst>
              <a:gd name="adj" fmla="val 18669"/>
            </a:avLst>
          </a:prstGeom>
          <a:solidFill>
            <a:srgbClr val="542C49"/>
          </a:solidFill>
          <a:ln w="7620">
            <a:solidFill>
              <a:srgbClr val="6D4562"/>
            </a:solidFill>
            <a:prstDash val="solid"/>
          </a:ln>
        </p:spPr>
      </p:sp>
      <p:sp>
        <p:nvSpPr>
          <p:cNvPr id="10" name="Text 6"/>
          <p:cNvSpPr/>
          <p:nvPr/>
        </p:nvSpPr>
        <p:spPr>
          <a:xfrm>
            <a:off x="1007507" y="2982873"/>
            <a:ext cx="105847" cy="282773"/>
          </a:xfrm>
          <a:prstGeom prst="rect">
            <a:avLst/>
          </a:prstGeom>
          <a:noFill/>
          <a:ln/>
        </p:spPr>
        <p:txBody>
          <a:bodyPr wrap="none" lIns="0" tIns="0" rIns="0" bIns="0" rtlCol="0" anchor="t"/>
          <a:lstStyle/>
          <a:p>
            <a:pPr algn="ctr" indent="0" marL="0">
              <a:lnSpc>
                <a:spcPts val="2200"/>
              </a:lnSpc>
              <a:buNone/>
            </a:pPr>
            <a:r>
              <a:rPr lang="en-US" sz="2200" dirty="0">
                <a:solidFill>
                  <a:srgbClr val="DAD8E9"/>
                </a:solidFill>
                <a:latin typeface="Prompt Medium" pitchFamily="34" charset="0"/>
                <a:ea typeface="Prompt Medium" pitchFamily="34" charset="-122"/>
                <a:cs typeface="Prompt Medium" pitchFamily="34" charset="-120"/>
              </a:rPr>
              <a:t>1</a:t>
            </a:r>
            <a:endParaRPr lang="en-US" sz="2200" dirty="0"/>
          </a:p>
        </p:txBody>
      </p:sp>
      <p:sp>
        <p:nvSpPr>
          <p:cNvPr id="11" name="Text 7"/>
          <p:cNvSpPr/>
          <p:nvPr/>
        </p:nvSpPr>
        <p:spPr>
          <a:xfrm>
            <a:off x="2227064" y="2859167"/>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DAD8E9"/>
                </a:solidFill>
                <a:latin typeface="Prompt Medium" pitchFamily="34" charset="0"/>
                <a:ea typeface="Prompt Medium" pitchFamily="34" charset="-122"/>
                <a:cs typeface="Prompt Medium" pitchFamily="34" charset="-120"/>
              </a:rPr>
              <a:t>Vector Model</a:t>
            </a:r>
            <a:endParaRPr lang="en-US" sz="1850" dirty="0"/>
          </a:p>
        </p:txBody>
      </p:sp>
      <p:sp>
        <p:nvSpPr>
          <p:cNvPr id="12" name="Text 8"/>
          <p:cNvSpPr/>
          <p:nvPr/>
        </p:nvSpPr>
        <p:spPr>
          <a:xfrm>
            <a:off x="2227064" y="3281005"/>
            <a:ext cx="6174581" cy="678894"/>
          </a:xfrm>
          <a:prstGeom prst="rect">
            <a:avLst/>
          </a:prstGeom>
          <a:noFill/>
          <a:ln/>
        </p:spPr>
        <p:txBody>
          <a:bodyPr wrap="squar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Suitable for representing discrete features like roads, buildings, and boundaries.</a:t>
            </a:r>
            <a:endParaRPr lang="en-US" sz="1650" dirty="0"/>
          </a:p>
        </p:txBody>
      </p:sp>
      <p:sp>
        <p:nvSpPr>
          <p:cNvPr id="13" name="Shape 9"/>
          <p:cNvSpPr/>
          <p:nvPr/>
        </p:nvSpPr>
        <p:spPr>
          <a:xfrm>
            <a:off x="1276231" y="4849773"/>
            <a:ext cx="742355" cy="22860"/>
          </a:xfrm>
          <a:prstGeom prst="roundRect">
            <a:avLst>
              <a:gd name="adj" fmla="val 389721"/>
            </a:avLst>
          </a:prstGeom>
          <a:solidFill>
            <a:srgbClr val="6D4562"/>
          </a:solidFill>
          <a:ln/>
        </p:spPr>
      </p:sp>
      <p:sp>
        <p:nvSpPr>
          <p:cNvPr id="14" name="Shape 10"/>
          <p:cNvSpPr/>
          <p:nvPr/>
        </p:nvSpPr>
        <p:spPr>
          <a:xfrm>
            <a:off x="821888" y="4622602"/>
            <a:ext cx="477203" cy="477202"/>
          </a:xfrm>
          <a:prstGeom prst="roundRect">
            <a:avLst>
              <a:gd name="adj" fmla="val 18669"/>
            </a:avLst>
          </a:prstGeom>
          <a:solidFill>
            <a:srgbClr val="542C49"/>
          </a:solidFill>
          <a:ln w="7620">
            <a:solidFill>
              <a:srgbClr val="6D4562"/>
            </a:solidFill>
            <a:prstDash val="solid"/>
          </a:ln>
        </p:spPr>
      </p:sp>
      <p:sp>
        <p:nvSpPr>
          <p:cNvPr id="15" name="Text 11"/>
          <p:cNvSpPr/>
          <p:nvPr/>
        </p:nvSpPr>
        <p:spPr>
          <a:xfrm>
            <a:off x="977741" y="4719757"/>
            <a:ext cx="165497" cy="282773"/>
          </a:xfrm>
          <a:prstGeom prst="rect">
            <a:avLst/>
          </a:prstGeom>
          <a:noFill/>
          <a:ln/>
        </p:spPr>
        <p:txBody>
          <a:bodyPr wrap="none" lIns="0" tIns="0" rIns="0" bIns="0" rtlCol="0" anchor="t"/>
          <a:lstStyle/>
          <a:p>
            <a:pPr algn="ctr" indent="0" marL="0">
              <a:lnSpc>
                <a:spcPts val="2200"/>
              </a:lnSpc>
              <a:buNone/>
            </a:pPr>
            <a:r>
              <a:rPr lang="en-US" sz="2200" dirty="0">
                <a:solidFill>
                  <a:srgbClr val="DAD8E9"/>
                </a:solidFill>
                <a:latin typeface="Prompt Medium" pitchFamily="34" charset="0"/>
                <a:ea typeface="Prompt Medium" pitchFamily="34" charset="-122"/>
                <a:cs typeface="Prompt Medium" pitchFamily="34" charset="-120"/>
              </a:rPr>
              <a:t>2</a:t>
            </a:r>
            <a:endParaRPr lang="en-US" sz="2200" dirty="0"/>
          </a:p>
        </p:txBody>
      </p:sp>
      <p:sp>
        <p:nvSpPr>
          <p:cNvPr id="16" name="Text 12"/>
          <p:cNvSpPr/>
          <p:nvPr/>
        </p:nvSpPr>
        <p:spPr>
          <a:xfrm>
            <a:off x="2227064" y="4596051"/>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DAD8E9"/>
                </a:solidFill>
                <a:latin typeface="Prompt Medium" pitchFamily="34" charset="0"/>
                <a:ea typeface="Prompt Medium" pitchFamily="34" charset="-122"/>
                <a:cs typeface="Prompt Medium" pitchFamily="34" charset="-120"/>
              </a:rPr>
              <a:t>Raster Model</a:t>
            </a:r>
            <a:endParaRPr lang="en-US" sz="1850" dirty="0"/>
          </a:p>
        </p:txBody>
      </p:sp>
      <p:sp>
        <p:nvSpPr>
          <p:cNvPr id="17" name="Text 13"/>
          <p:cNvSpPr/>
          <p:nvPr/>
        </p:nvSpPr>
        <p:spPr>
          <a:xfrm>
            <a:off x="2227064" y="5017889"/>
            <a:ext cx="6174581" cy="678894"/>
          </a:xfrm>
          <a:prstGeom prst="rect">
            <a:avLst/>
          </a:prstGeom>
          <a:noFill/>
          <a:ln/>
        </p:spPr>
        <p:txBody>
          <a:bodyPr wrap="squar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Suitable for representing continuous data like elevation, temperature, and rainfall.</a:t>
            </a:r>
            <a:endParaRPr lang="en-US" sz="1650" dirty="0"/>
          </a:p>
        </p:txBody>
      </p:sp>
      <p:sp>
        <p:nvSpPr>
          <p:cNvPr id="18" name="Shape 14"/>
          <p:cNvSpPr/>
          <p:nvPr/>
        </p:nvSpPr>
        <p:spPr>
          <a:xfrm>
            <a:off x="1276231" y="6586657"/>
            <a:ext cx="742355" cy="22860"/>
          </a:xfrm>
          <a:prstGeom prst="roundRect">
            <a:avLst>
              <a:gd name="adj" fmla="val 389721"/>
            </a:avLst>
          </a:prstGeom>
          <a:solidFill>
            <a:srgbClr val="6D4562"/>
          </a:solidFill>
          <a:ln/>
        </p:spPr>
      </p:sp>
      <p:sp>
        <p:nvSpPr>
          <p:cNvPr id="19" name="Shape 15"/>
          <p:cNvSpPr/>
          <p:nvPr/>
        </p:nvSpPr>
        <p:spPr>
          <a:xfrm>
            <a:off x="821888" y="6359485"/>
            <a:ext cx="477203" cy="477202"/>
          </a:xfrm>
          <a:prstGeom prst="roundRect">
            <a:avLst>
              <a:gd name="adj" fmla="val 18669"/>
            </a:avLst>
          </a:prstGeom>
          <a:solidFill>
            <a:srgbClr val="542C49"/>
          </a:solidFill>
          <a:ln w="7620">
            <a:solidFill>
              <a:srgbClr val="6D4562"/>
            </a:solidFill>
            <a:prstDash val="solid"/>
          </a:ln>
        </p:spPr>
      </p:sp>
      <p:sp>
        <p:nvSpPr>
          <p:cNvPr id="20" name="Text 16"/>
          <p:cNvSpPr/>
          <p:nvPr/>
        </p:nvSpPr>
        <p:spPr>
          <a:xfrm>
            <a:off x="978456" y="6456640"/>
            <a:ext cx="164068" cy="282773"/>
          </a:xfrm>
          <a:prstGeom prst="rect">
            <a:avLst/>
          </a:prstGeom>
          <a:noFill/>
          <a:ln/>
        </p:spPr>
        <p:txBody>
          <a:bodyPr wrap="none" lIns="0" tIns="0" rIns="0" bIns="0" rtlCol="0" anchor="t"/>
          <a:lstStyle/>
          <a:p>
            <a:pPr algn="ctr" indent="0" marL="0">
              <a:lnSpc>
                <a:spcPts val="2200"/>
              </a:lnSpc>
              <a:buNone/>
            </a:pPr>
            <a:r>
              <a:rPr lang="en-US" sz="2200" dirty="0">
                <a:solidFill>
                  <a:srgbClr val="DAD8E9"/>
                </a:solidFill>
                <a:latin typeface="Prompt Medium" pitchFamily="34" charset="0"/>
                <a:ea typeface="Prompt Medium" pitchFamily="34" charset="-122"/>
                <a:cs typeface="Prompt Medium" pitchFamily="34" charset="-120"/>
              </a:rPr>
              <a:t>3</a:t>
            </a:r>
            <a:endParaRPr lang="en-US" sz="2200" dirty="0"/>
          </a:p>
        </p:txBody>
      </p:sp>
      <p:sp>
        <p:nvSpPr>
          <p:cNvPr id="21" name="Text 17"/>
          <p:cNvSpPr/>
          <p:nvPr/>
        </p:nvSpPr>
        <p:spPr>
          <a:xfrm>
            <a:off x="2227064" y="6332934"/>
            <a:ext cx="2686169" cy="294680"/>
          </a:xfrm>
          <a:prstGeom prst="rect">
            <a:avLst/>
          </a:prstGeom>
          <a:noFill/>
          <a:ln/>
        </p:spPr>
        <p:txBody>
          <a:bodyPr wrap="none" lIns="0" tIns="0" rIns="0" bIns="0" rtlCol="0" anchor="t"/>
          <a:lstStyle/>
          <a:p>
            <a:pPr algn="l" indent="0" marL="0">
              <a:lnSpc>
                <a:spcPts val="2300"/>
              </a:lnSpc>
              <a:buNone/>
            </a:pPr>
            <a:r>
              <a:rPr lang="en-US" sz="1850" dirty="0">
                <a:solidFill>
                  <a:srgbClr val="DAD8E9"/>
                </a:solidFill>
                <a:latin typeface="Prompt Medium" pitchFamily="34" charset="0"/>
                <a:ea typeface="Prompt Medium" pitchFamily="34" charset="-122"/>
                <a:cs typeface="Prompt Medium" pitchFamily="34" charset="-120"/>
              </a:rPr>
              <a:t>Object-Oriented Model</a:t>
            </a:r>
            <a:endParaRPr lang="en-US" sz="1850" dirty="0"/>
          </a:p>
        </p:txBody>
      </p:sp>
      <p:sp>
        <p:nvSpPr>
          <p:cNvPr id="22" name="Text 18"/>
          <p:cNvSpPr/>
          <p:nvPr/>
        </p:nvSpPr>
        <p:spPr>
          <a:xfrm>
            <a:off x="2227064" y="6754773"/>
            <a:ext cx="6174581" cy="678894"/>
          </a:xfrm>
          <a:prstGeom prst="rect">
            <a:avLst/>
          </a:prstGeom>
          <a:noFill/>
          <a:ln/>
        </p:spPr>
        <p:txBody>
          <a:bodyPr wrap="squar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Combines aspects of both vector and raster models, allowing for more complex spatial relationships.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1637" y="559118"/>
            <a:ext cx="6885265" cy="564713"/>
          </a:xfrm>
          <a:prstGeom prst="rect">
            <a:avLst/>
          </a:prstGeom>
          <a:noFill/>
          <a:ln/>
        </p:spPr>
        <p:txBody>
          <a:bodyPr wrap="none" lIns="0" tIns="0" rIns="0" bIns="0" rtlCol="0" anchor="t"/>
          <a:lstStyle/>
          <a:p>
            <a:pPr indent="0" marL="0">
              <a:lnSpc>
                <a:spcPts val="4400"/>
              </a:lnSpc>
              <a:buNone/>
            </a:pPr>
            <a:r>
              <a:rPr lang="en-US" sz="3550" dirty="0">
                <a:solidFill>
                  <a:srgbClr val="C6BFEE"/>
                </a:solidFill>
                <a:latin typeface="Prompt Medium" pitchFamily="34" charset="0"/>
                <a:ea typeface="Prompt Medium" pitchFamily="34" charset="-122"/>
                <a:cs typeface="Prompt Medium" pitchFamily="34" charset="-120"/>
              </a:rPr>
              <a:t>Spatial Data Infrastructure (SDI)</a:t>
            </a:r>
            <a:endParaRPr lang="en-US" sz="3550" dirty="0"/>
          </a:p>
        </p:txBody>
      </p:sp>
      <p:sp>
        <p:nvSpPr>
          <p:cNvPr id="3" name="Text 1"/>
          <p:cNvSpPr/>
          <p:nvPr/>
        </p:nvSpPr>
        <p:spPr>
          <a:xfrm>
            <a:off x="711637" y="1530429"/>
            <a:ext cx="13207127" cy="325279"/>
          </a:xfrm>
          <a:prstGeom prst="rect">
            <a:avLst/>
          </a:prstGeom>
          <a:noFill/>
          <a:ln/>
        </p:spPr>
        <p:txBody>
          <a:bodyPr wrap="none" lIns="0" tIns="0" rIns="0" bIns="0" rtlCol="0" anchor="t"/>
          <a:lstStyle/>
          <a:p>
            <a:pPr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A Spatial Data Infrastructure (SDI) is a framework that enables the coordinated sharing and use of spatial data across organizations and sectors.</a:t>
            </a:r>
            <a:endParaRPr lang="en-US" sz="1600" dirty="0"/>
          </a:p>
        </p:txBody>
      </p:sp>
      <p:sp>
        <p:nvSpPr>
          <p:cNvPr id="4" name="Text 2"/>
          <p:cNvSpPr/>
          <p:nvPr/>
        </p:nvSpPr>
        <p:spPr>
          <a:xfrm>
            <a:off x="711637" y="2084427"/>
            <a:ext cx="13207127" cy="325279"/>
          </a:xfrm>
          <a:prstGeom prst="rect">
            <a:avLst/>
          </a:prstGeom>
          <a:noFill/>
          <a:ln/>
        </p:spPr>
        <p:txBody>
          <a:bodyPr wrap="none" lIns="0" tIns="0" rIns="0" bIns="0" rtlCol="0" anchor="t"/>
          <a:lstStyle/>
          <a:p>
            <a:pPr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SDIs facilitate the integration and analysis of geospatial data, promoting data-driven decision-making.</a:t>
            </a:r>
            <a:endParaRPr lang="en-US" sz="1600" dirty="0"/>
          </a:p>
        </p:txBody>
      </p:sp>
      <p:pic>
        <p:nvPicPr>
          <p:cNvPr id="5" name="Image 0" descr="preencoded.png">    </p:cNvPr>
          <p:cNvPicPr>
            <a:picLocks noChangeAspect="1"/>
          </p:cNvPicPr>
          <p:nvPr/>
        </p:nvPicPr>
        <p:blipFill>
          <a:blip r:embed="rId1"/>
          <a:stretch>
            <a:fillRect/>
          </a:stretch>
        </p:blipFill>
        <p:spPr>
          <a:xfrm>
            <a:off x="711637" y="2638425"/>
            <a:ext cx="6451044" cy="3987046"/>
          </a:xfrm>
          <a:prstGeom prst="rect">
            <a:avLst/>
          </a:prstGeom>
        </p:spPr>
      </p:pic>
      <p:sp>
        <p:nvSpPr>
          <p:cNvPr id="6" name="Text 3"/>
          <p:cNvSpPr/>
          <p:nvPr/>
        </p:nvSpPr>
        <p:spPr>
          <a:xfrm>
            <a:off x="711637" y="6879550"/>
            <a:ext cx="2259211" cy="282416"/>
          </a:xfrm>
          <a:prstGeom prst="rect">
            <a:avLst/>
          </a:prstGeom>
          <a:noFill/>
          <a:ln/>
        </p:spPr>
        <p:txBody>
          <a:bodyPr wrap="none" lIns="0" tIns="0" rIns="0" bIns="0" rtlCol="0" anchor="t"/>
          <a:lstStyle/>
          <a:p>
            <a:pPr algn="l" indent="0" marL="0">
              <a:lnSpc>
                <a:spcPts val="2200"/>
              </a:lnSpc>
              <a:buNone/>
            </a:pPr>
            <a:r>
              <a:rPr lang="en-US" sz="1750" dirty="0">
                <a:solidFill>
                  <a:srgbClr val="DAD8E9"/>
                </a:solidFill>
                <a:latin typeface="Prompt Medium" pitchFamily="34" charset="0"/>
                <a:ea typeface="Prompt Medium" pitchFamily="34" charset="-122"/>
                <a:cs typeface="Prompt Medium" pitchFamily="34" charset="-120"/>
              </a:rPr>
              <a:t>Data Sharing</a:t>
            </a:r>
            <a:endParaRPr lang="en-US" sz="1750" dirty="0"/>
          </a:p>
        </p:txBody>
      </p:sp>
      <p:sp>
        <p:nvSpPr>
          <p:cNvPr id="7" name="Text 4"/>
          <p:cNvSpPr/>
          <p:nvPr/>
        </p:nvSpPr>
        <p:spPr>
          <a:xfrm>
            <a:off x="711637" y="7283887"/>
            <a:ext cx="6451044" cy="650558"/>
          </a:xfrm>
          <a:prstGeom prst="rect">
            <a:avLst/>
          </a:prstGeom>
          <a:noFill/>
          <a:ln/>
        </p:spPr>
        <p:txBody>
          <a:bodyPr wrap="square" lIns="0" tIns="0" rIns="0" bIns="0" rtlCol="0" anchor="t"/>
          <a:lstStyle/>
          <a:p>
            <a:pPr algn="l"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SDIs promote data sharing, allowing different organizations to access and utilize common geospatial data sets.</a:t>
            </a:r>
            <a:endParaRPr lang="en-US" sz="1600" dirty="0"/>
          </a:p>
        </p:txBody>
      </p:sp>
      <p:pic>
        <p:nvPicPr>
          <p:cNvPr id="8" name="Image 1" descr="preencoded.png">    </p:cNvPr>
          <p:cNvPicPr>
            <a:picLocks noChangeAspect="1"/>
          </p:cNvPicPr>
          <p:nvPr/>
        </p:nvPicPr>
        <p:blipFill>
          <a:blip r:embed="rId2"/>
          <a:stretch>
            <a:fillRect/>
          </a:stretch>
        </p:blipFill>
        <p:spPr>
          <a:xfrm>
            <a:off x="7467600" y="2638425"/>
            <a:ext cx="6451163" cy="3987046"/>
          </a:xfrm>
          <a:prstGeom prst="rect">
            <a:avLst/>
          </a:prstGeom>
        </p:spPr>
      </p:pic>
      <p:sp>
        <p:nvSpPr>
          <p:cNvPr id="9" name="Text 5"/>
          <p:cNvSpPr/>
          <p:nvPr/>
        </p:nvSpPr>
        <p:spPr>
          <a:xfrm>
            <a:off x="7467600" y="6879550"/>
            <a:ext cx="2259211" cy="282416"/>
          </a:xfrm>
          <a:prstGeom prst="rect">
            <a:avLst/>
          </a:prstGeom>
          <a:noFill/>
          <a:ln/>
        </p:spPr>
        <p:txBody>
          <a:bodyPr wrap="none" lIns="0" tIns="0" rIns="0" bIns="0" rtlCol="0" anchor="t"/>
          <a:lstStyle/>
          <a:p>
            <a:pPr algn="l" indent="0" marL="0">
              <a:lnSpc>
                <a:spcPts val="2200"/>
              </a:lnSpc>
              <a:buNone/>
            </a:pPr>
            <a:r>
              <a:rPr lang="en-US" sz="1750" dirty="0">
                <a:solidFill>
                  <a:srgbClr val="DAD8E9"/>
                </a:solidFill>
                <a:latin typeface="Prompt Medium" pitchFamily="34" charset="0"/>
                <a:ea typeface="Prompt Medium" pitchFamily="34" charset="-122"/>
                <a:cs typeface="Prompt Medium" pitchFamily="34" charset="-120"/>
              </a:rPr>
              <a:t>Interoperability</a:t>
            </a:r>
            <a:endParaRPr lang="en-US" sz="1750" dirty="0"/>
          </a:p>
        </p:txBody>
      </p:sp>
      <p:sp>
        <p:nvSpPr>
          <p:cNvPr id="10" name="Text 6"/>
          <p:cNvSpPr/>
          <p:nvPr/>
        </p:nvSpPr>
        <p:spPr>
          <a:xfrm>
            <a:off x="7467600" y="7283887"/>
            <a:ext cx="6451163" cy="650558"/>
          </a:xfrm>
          <a:prstGeom prst="rect">
            <a:avLst/>
          </a:prstGeom>
          <a:noFill/>
          <a:ln/>
        </p:spPr>
        <p:txBody>
          <a:bodyPr wrap="square" lIns="0" tIns="0" rIns="0" bIns="0" rtlCol="0" anchor="t"/>
          <a:lstStyle/>
          <a:p>
            <a:pPr algn="l" indent="0" marL="0">
              <a:lnSpc>
                <a:spcPts val="2550"/>
              </a:lnSpc>
              <a:buNone/>
            </a:pPr>
            <a:r>
              <a:rPr lang="en-US" sz="1600" dirty="0">
                <a:solidFill>
                  <a:srgbClr val="DAD8E9"/>
                </a:solidFill>
                <a:latin typeface="Mukta Light" pitchFamily="34" charset="0"/>
                <a:ea typeface="Mukta Light" pitchFamily="34" charset="-122"/>
                <a:cs typeface="Mukta Light" pitchFamily="34" charset="-120"/>
              </a:rPr>
              <a:t>They ensure that data from various sources can be integrated and analyzed seamlessly, overcoming data compatibility issues.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2024-10-07T11:58:52Z</dcterms:created>
  <dcterms:modified xsi:type="dcterms:W3CDTF">2024-10-07T11:58:52Z</dcterms:modified>
</cp:coreProperties>
</file>